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4" r:id="rId15"/>
    <p:sldId id="275" r:id="rId16"/>
    <p:sldId id="284" r:id="rId17"/>
    <p:sldId id="283" r:id="rId18"/>
    <p:sldId id="276" r:id="rId19"/>
    <p:sldId id="285" r:id="rId20"/>
    <p:sldId id="282" r:id="rId21"/>
    <p:sldId id="277" r:id="rId22"/>
    <p:sldId id="278" r:id="rId23"/>
    <p:sldId id="280" r:id="rId24"/>
    <p:sldId id="279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CDBAB-FF8A-96B5-F4EB-0BBDDE21A604}" v="27" dt="2024-05-17T01:08:03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DF1331-DF02-4621-A5E0-4342C4D9B9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DEF1FA4-150F-4061-946A-E00DEB8FEE90}">
      <dgm:prSet/>
      <dgm:spPr/>
      <dgm:t>
        <a:bodyPr/>
        <a:lstStyle/>
        <a:p>
          <a:r>
            <a:rPr lang="en-US"/>
            <a:t>AWS can be very difficult to navigate as first-time users with no experience</a:t>
          </a:r>
        </a:p>
      </dgm:t>
    </dgm:pt>
    <dgm:pt modelId="{FFA93F23-8A99-42A1-AF09-EBA2C4E69584}" type="parTrans" cxnId="{1AA0A5A1-86B0-43E2-ACD9-0E565C3B6498}">
      <dgm:prSet/>
      <dgm:spPr/>
      <dgm:t>
        <a:bodyPr/>
        <a:lstStyle/>
        <a:p>
          <a:endParaRPr lang="en-US"/>
        </a:p>
      </dgm:t>
    </dgm:pt>
    <dgm:pt modelId="{AE531428-925F-4867-89C0-3E7E63BEA8D4}" type="sibTrans" cxnId="{1AA0A5A1-86B0-43E2-ACD9-0E565C3B6498}">
      <dgm:prSet/>
      <dgm:spPr/>
      <dgm:t>
        <a:bodyPr/>
        <a:lstStyle/>
        <a:p>
          <a:endParaRPr lang="en-US"/>
        </a:p>
      </dgm:t>
    </dgm:pt>
    <dgm:pt modelId="{5A914FE3-F42C-4A95-9949-CEBFDCA5167B}">
      <dgm:prSet/>
      <dgm:spPr/>
      <dgm:t>
        <a:bodyPr/>
        <a:lstStyle/>
        <a:p>
          <a:r>
            <a:rPr lang="en-US"/>
            <a:t>Although creating the API was relatively easy, you need experience in computer science to build the API from scratch</a:t>
          </a:r>
        </a:p>
      </dgm:t>
    </dgm:pt>
    <dgm:pt modelId="{5BE58872-7EBA-409D-A0E7-FB1277B4A7B5}" type="parTrans" cxnId="{262CF02C-64DF-4F87-AC72-C154BA1AE2CD}">
      <dgm:prSet/>
      <dgm:spPr/>
      <dgm:t>
        <a:bodyPr/>
        <a:lstStyle/>
        <a:p>
          <a:endParaRPr lang="en-US"/>
        </a:p>
      </dgm:t>
    </dgm:pt>
    <dgm:pt modelId="{5B5EB611-8B80-4842-82BB-60BA80B66F6D}" type="sibTrans" cxnId="{262CF02C-64DF-4F87-AC72-C154BA1AE2CD}">
      <dgm:prSet/>
      <dgm:spPr/>
      <dgm:t>
        <a:bodyPr/>
        <a:lstStyle/>
        <a:p>
          <a:endParaRPr lang="en-US"/>
        </a:p>
      </dgm:t>
    </dgm:pt>
    <dgm:pt modelId="{252E91EC-6A26-433F-9B82-5FAC90E878C4}">
      <dgm:prSet/>
      <dgm:spPr/>
      <dgm:t>
        <a:bodyPr/>
        <a:lstStyle/>
        <a:p>
          <a:r>
            <a:rPr lang="en-US"/>
            <a:t>We simply copied code of a function that was already pre-built</a:t>
          </a:r>
        </a:p>
      </dgm:t>
    </dgm:pt>
    <dgm:pt modelId="{5D7F672D-234B-413A-B7FE-EB849D587D13}" type="parTrans" cxnId="{FB358D00-8AAB-403B-92AA-A2B4AB1D6E5B}">
      <dgm:prSet/>
      <dgm:spPr/>
      <dgm:t>
        <a:bodyPr/>
        <a:lstStyle/>
        <a:p>
          <a:endParaRPr lang="en-US"/>
        </a:p>
      </dgm:t>
    </dgm:pt>
    <dgm:pt modelId="{42F7A2AC-4362-418A-9691-C0D6BF0FCED9}" type="sibTrans" cxnId="{FB358D00-8AAB-403B-92AA-A2B4AB1D6E5B}">
      <dgm:prSet/>
      <dgm:spPr/>
      <dgm:t>
        <a:bodyPr/>
        <a:lstStyle/>
        <a:p>
          <a:endParaRPr lang="en-US"/>
        </a:p>
      </dgm:t>
    </dgm:pt>
    <dgm:pt modelId="{50D380B1-DDC2-4697-A2FC-C7D4F85981F1}">
      <dgm:prSet/>
      <dgm:spPr/>
      <dgm:t>
        <a:bodyPr/>
        <a:lstStyle/>
        <a:p>
          <a:r>
            <a:rPr lang="en-US"/>
            <a:t>Building the function that is going to be used in the API itself can be daunting</a:t>
          </a:r>
        </a:p>
      </dgm:t>
    </dgm:pt>
    <dgm:pt modelId="{D5807CFC-F5B3-4351-A01A-DF1B7084344A}" type="parTrans" cxnId="{E60C5ADB-A2FC-4ECB-A28E-81DDC8D92FF1}">
      <dgm:prSet/>
      <dgm:spPr/>
      <dgm:t>
        <a:bodyPr/>
        <a:lstStyle/>
        <a:p>
          <a:endParaRPr lang="en-US"/>
        </a:p>
      </dgm:t>
    </dgm:pt>
    <dgm:pt modelId="{2570AB21-3DF5-428A-8539-766DCC6A6BC9}" type="sibTrans" cxnId="{E60C5ADB-A2FC-4ECB-A28E-81DDC8D92FF1}">
      <dgm:prSet/>
      <dgm:spPr/>
      <dgm:t>
        <a:bodyPr/>
        <a:lstStyle/>
        <a:p>
          <a:endParaRPr lang="en-US"/>
        </a:p>
      </dgm:t>
    </dgm:pt>
    <dgm:pt modelId="{78993DEA-1048-4747-B5D4-FD2CEAAAF91E}">
      <dgm:prSet/>
      <dgm:spPr/>
      <dgm:t>
        <a:bodyPr/>
        <a:lstStyle/>
        <a:p>
          <a:r>
            <a:rPr lang="en-US"/>
            <a:t>Troubleshooting in AWS is difficult, but AWS provides a robust documentation library to support its users</a:t>
          </a:r>
        </a:p>
      </dgm:t>
    </dgm:pt>
    <dgm:pt modelId="{B9A49D2D-4594-4979-BED6-5DB829BF81B4}" type="parTrans" cxnId="{E2ED00AC-EE4B-4B43-A360-000DE65ACE69}">
      <dgm:prSet/>
      <dgm:spPr/>
      <dgm:t>
        <a:bodyPr/>
        <a:lstStyle/>
        <a:p>
          <a:endParaRPr lang="en-US"/>
        </a:p>
      </dgm:t>
    </dgm:pt>
    <dgm:pt modelId="{098A031F-1A5B-4BCD-9DEF-AE54DC7D3CF8}" type="sibTrans" cxnId="{E2ED00AC-EE4B-4B43-A360-000DE65ACE69}">
      <dgm:prSet/>
      <dgm:spPr/>
      <dgm:t>
        <a:bodyPr/>
        <a:lstStyle/>
        <a:p>
          <a:endParaRPr lang="en-US"/>
        </a:p>
      </dgm:t>
    </dgm:pt>
    <dgm:pt modelId="{D4C9C5DA-28F6-4FFE-8DC1-5180711AA205}">
      <dgm:prSet/>
      <dgm:spPr/>
      <dgm:t>
        <a:bodyPr/>
        <a:lstStyle/>
        <a:p>
          <a:r>
            <a:rPr lang="en-US"/>
            <a:t>Must have a can-do attitude</a:t>
          </a:r>
        </a:p>
      </dgm:t>
    </dgm:pt>
    <dgm:pt modelId="{42640638-9A47-4A96-B255-B16052089A64}" type="parTrans" cxnId="{A73F9F27-76AC-4484-88E8-99CD3553F64F}">
      <dgm:prSet/>
      <dgm:spPr/>
      <dgm:t>
        <a:bodyPr/>
        <a:lstStyle/>
        <a:p>
          <a:endParaRPr lang="en-US"/>
        </a:p>
      </dgm:t>
    </dgm:pt>
    <dgm:pt modelId="{FEFCC265-F537-453F-8005-1B136351D609}" type="sibTrans" cxnId="{A73F9F27-76AC-4484-88E8-99CD3553F64F}">
      <dgm:prSet/>
      <dgm:spPr/>
      <dgm:t>
        <a:bodyPr/>
        <a:lstStyle/>
        <a:p>
          <a:endParaRPr lang="en-US"/>
        </a:p>
      </dgm:t>
    </dgm:pt>
    <dgm:pt modelId="{29F14D7C-35DD-4295-A6C6-F2B8ED9D846A}" type="pres">
      <dgm:prSet presAssocID="{A0DF1331-DF02-4621-A5E0-4342C4D9B908}" presName="root" presStyleCnt="0">
        <dgm:presLayoutVars>
          <dgm:dir/>
          <dgm:resizeHandles val="exact"/>
        </dgm:presLayoutVars>
      </dgm:prSet>
      <dgm:spPr/>
    </dgm:pt>
    <dgm:pt modelId="{9C3FA7A4-E2DC-4DF9-9AEF-6106D77E2506}" type="pres">
      <dgm:prSet presAssocID="{6DEF1FA4-150F-4061-946A-E00DEB8FEE90}" presName="compNode" presStyleCnt="0"/>
      <dgm:spPr/>
    </dgm:pt>
    <dgm:pt modelId="{C7EA8181-6F3C-4AAB-A769-A23F92E0BEC3}" type="pres">
      <dgm:prSet presAssocID="{6DEF1FA4-150F-4061-946A-E00DEB8FEE90}" presName="bgRect" presStyleLbl="bgShp" presStyleIdx="0" presStyleCnt="3"/>
      <dgm:spPr/>
    </dgm:pt>
    <dgm:pt modelId="{1E4E0C59-489E-42E7-9A06-EC1A957FA79B}" type="pres">
      <dgm:prSet presAssocID="{6DEF1FA4-150F-4061-946A-E00DEB8FEE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4353E02-F3F4-485E-A14E-A30C3653876E}" type="pres">
      <dgm:prSet presAssocID="{6DEF1FA4-150F-4061-946A-E00DEB8FEE90}" presName="spaceRect" presStyleCnt="0"/>
      <dgm:spPr/>
    </dgm:pt>
    <dgm:pt modelId="{FFD18A47-EA58-4BC9-830E-AABDF06CFA29}" type="pres">
      <dgm:prSet presAssocID="{6DEF1FA4-150F-4061-946A-E00DEB8FEE90}" presName="parTx" presStyleLbl="revTx" presStyleIdx="0" presStyleCnt="5">
        <dgm:presLayoutVars>
          <dgm:chMax val="0"/>
          <dgm:chPref val="0"/>
        </dgm:presLayoutVars>
      </dgm:prSet>
      <dgm:spPr/>
    </dgm:pt>
    <dgm:pt modelId="{B3CB74F1-6063-4613-9138-D1318D5D21E3}" type="pres">
      <dgm:prSet presAssocID="{AE531428-925F-4867-89C0-3E7E63BEA8D4}" presName="sibTrans" presStyleCnt="0"/>
      <dgm:spPr/>
    </dgm:pt>
    <dgm:pt modelId="{5EC62E0D-A937-4BF5-AAD0-0C96CDB83C8B}" type="pres">
      <dgm:prSet presAssocID="{5A914FE3-F42C-4A95-9949-CEBFDCA5167B}" presName="compNode" presStyleCnt="0"/>
      <dgm:spPr/>
    </dgm:pt>
    <dgm:pt modelId="{114DF320-CA0C-40A7-8A86-D9532A199163}" type="pres">
      <dgm:prSet presAssocID="{5A914FE3-F42C-4A95-9949-CEBFDCA5167B}" presName="bgRect" presStyleLbl="bgShp" presStyleIdx="1" presStyleCnt="3"/>
      <dgm:spPr/>
    </dgm:pt>
    <dgm:pt modelId="{781C922E-653A-40A1-9D39-A87B4A36697F}" type="pres">
      <dgm:prSet presAssocID="{5A914FE3-F42C-4A95-9949-CEBFDCA516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CA14C3A-05F6-4A36-B0BD-52175EA43359}" type="pres">
      <dgm:prSet presAssocID="{5A914FE3-F42C-4A95-9949-CEBFDCA5167B}" presName="spaceRect" presStyleCnt="0"/>
      <dgm:spPr/>
    </dgm:pt>
    <dgm:pt modelId="{AA1648A6-62B9-4DA6-803C-92E401C06A90}" type="pres">
      <dgm:prSet presAssocID="{5A914FE3-F42C-4A95-9949-CEBFDCA5167B}" presName="parTx" presStyleLbl="revTx" presStyleIdx="1" presStyleCnt="5">
        <dgm:presLayoutVars>
          <dgm:chMax val="0"/>
          <dgm:chPref val="0"/>
        </dgm:presLayoutVars>
      </dgm:prSet>
      <dgm:spPr/>
    </dgm:pt>
    <dgm:pt modelId="{246ED2CB-D5AD-4B83-B64B-FD9F721A0DC7}" type="pres">
      <dgm:prSet presAssocID="{5A914FE3-F42C-4A95-9949-CEBFDCA5167B}" presName="desTx" presStyleLbl="revTx" presStyleIdx="2" presStyleCnt="5">
        <dgm:presLayoutVars/>
      </dgm:prSet>
      <dgm:spPr/>
    </dgm:pt>
    <dgm:pt modelId="{0FBECE94-D989-43F4-B471-8E88D4A6B9C6}" type="pres">
      <dgm:prSet presAssocID="{5B5EB611-8B80-4842-82BB-60BA80B66F6D}" presName="sibTrans" presStyleCnt="0"/>
      <dgm:spPr/>
    </dgm:pt>
    <dgm:pt modelId="{00112CF5-F7B0-471B-B5CB-98E062D6E40A}" type="pres">
      <dgm:prSet presAssocID="{78993DEA-1048-4747-B5D4-FD2CEAAAF91E}" presName="compNode" presStyleCnt="0"/>
      <dgm:spPr/>
    </dgm:pt>
    <dgm:pt modelId="{0A7E7FCC-D198-4949-AC25-BC5CE39A533F}" type="pres">
      <dgm:prSet presAssocID="{78993DEA-1048-4747-B5D4-FD2CEAAAF91E}" presName="bgRect" presStyleLbl="bgShp" presStyleIdx="2" presStyleCnt="3"/>
      <dgm:spPr/>
    </dgm:pt>
    <dgm:pt modelId="{DEEB365F-9508-4A25-ABCB-7D2E1DF908E7}" type="pres">
      <dgm:prSet presAssocID="{78993DEA-1048-4747-B5D4-FD2CEAAAF9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6BEC245-D8A6-4CFB-8F9D-9D4E509BFBD9}" type="pres">
      <dgm:prSet presAssocID="{78993DEA-1048-4747-B5D4-FD2CEAAAF91E}" presName="spaceRect" presStyleCnt="0"/>
      <dgm:spPr/>
    </dgm:pt>
    <dgm:pt modelId="{9DB3BE0B-2D47-458E-A4A0-ACFD1B440C24}" type="pres">
      <dgm:prSet presAssocID="{78993DEA-1048-4747-B5D4-FD2CEAAAF91E}" presName="parTx" presStyleLbl="revTx" presStyleIdx="3" presStyleCnt="5">
        <dgm:presLayoutVars>
          <dgm:chMax val="0"/>
          <dgm:chPref val="0"/>
        </dgm:presLayoutVars>
      </dgm:prSet>
      <dgm:spPr/>
    </dgm:pt>
    <dgm:pt modelId="{0BA58D2A-D505-437D-A9DC-713B63897CAB}" type="pres">
      <dgm:prSet presAssocID="{78993DEA-1048-4747-B5D4-FD2CEAAAF91E}" presName="desTx" presStyleLbl="revTx" presStyleIdx="4" presStyleCnt="5">
        <dgm:presLayoutVars/>
      </dgm:prSet>
      <dgm:spPr/>
    </dgm:pt>
  </dgm:ptLst>
  <dgm:cxnLst>
    <dgm:cxn modelId="{FB358D00-8AAB-403B-92AA-A2B4AB1D6E5B}" srcId="{5A914FE3-F42C-4A95-9949-CEBFDCA5167B}" destId="{252E91EC-6A26-433F-9B82-5FAC90E878C4}" srcOrd="0" destOrd="0" parTransId="{5D7F672D-234B-413A-B7FE-EB849D587D13}" sibTransId="{42F7A2AC-4362-418A-9691-C0D6BF0FCED9}"/>
    <dgm:cxn modelId="{7A55EF26-AC2F-41D6-B2F4-15258426C2C5}" type="presOf" srcId="{50D380B1-DDC2-4697-A2FC-C7D4F85981F1}" destId="{246ED2CB-D5AD-4B83-B64B-FD9F721A0DC7}" srcOrd="0" destOrd="1" presId="urn:microsoft.com/office/officeart/2018/2/layout/IconVerticalSolidList"/>
    <dgm:cxn modelId="{A73F9F27-76AC-4484-88E8-99CD3553F64F}" srcId="{78993DEA-1048-4747-B5D4-FD2CEAAAF91E}" destId="{D4C9C5DA-28F6-4FFE-8DC1-5180711AA205}" srcOrd="0" destOrd="0" parTransId="{42640638-9A47-4A96-B255-B16052089A64}" sibTransId="{FEFCC265-F537-453F-8005-1B136351D609}"/>
    <dgm:cxn modelId="{262CF02C-64DF-4F87-AC72-C154BA1AE2CD}" srcId="{A0DF1331-DF02-4621-A5E0-4342C4D9B908}" destId="{5A914FE3-F42C-4A95-9949-CEBFDCA5167B}" srcOrd="1" destOrd="0" parTransId="{5BE58872-7EBA-409D-A0E7-FB1277B4A7B5}" sibTransId="{5B5EB611-8B80-4842-82BB-60BA80B66F6D}"/>
    <dgm:cxn modelId="{54798568-A16C-404E-AC63-0B6413DDA3E4}" type="presOf" srcId="{6DEF1FA4-150F-4061-946A-E00DEB8FEE90}" destId="{FFD18A47-EA58-4BC9-830E-AABDF06CFA29}" srcOrd="0" destOrd="0" presId="urn:microsoft.com/office/officeart/2018/2/layout/IconVerticalSolidList"/>
    <dgm:cxn modelId="{FC71DA7C-7A44-47C5-8C1E-80FAA310C478}" type="presOf" srcId="{252E91EC-6A26-433F-9B82-5FAC90E878C4}" destId="{246ED2CB-D5AD-4B83-B64B-FD9F721A0DC7}" srcOrd="0" destOrd="0" presId="urn:microsoft.com/office/officeart/2018/2/layout/IconVerticalSolidList"/>
    <dgm:cxn modelId="{46CB5B8C-3165-4B51-AA9C-FE8561D2783A}" type="presOf" srcId="{78993DEA-1048-4747-B5D4-FD2CEAAAF91E}" destId="{9DB3BE0B-2D47-458E-A4A0-ACFD1B440C24}" srcOrd="0" destOrd="0" presId="urn:microsoft.com/office/officeart/2018/2/layout/IconVerticalSolidList"/>
    <dgm:cxn modelId="{1AA0A5A1-86B0-43E2-ACD9-0E565C3B6498}" srcId="{A0DF1331-DF02-4621-A5E0-4342C4D9B908}" destId="{6DEF1FA4-150F-4061-946A-E00DEB8FEE90}" srcOrd="0" destOrd="0" parTransId="{FFA93F23-8A99-42A1-AF09-EBA2C4E69584}" sibTransId="{AE531428-925F-4867-89C0-3E7E63BEA8D4}"/>
    <dgm:cxn modelId="{006BE1A9-553E-4A78-A812-ACD3219A66EC}" type="presOf" srcId="{A0DF1331-DF02-4621-A5E0-4342C4D9B908}" destId="{29F14D7C-35DD-4295-A6C6-F2B8ED9D846A}" srcOrd="0" destOrd="0" presId="urn:microsoft.com/office/officeart/2018/2/layout/IconVerticalSolidList"/>
    <dgm:cxn modelId="{E2ED00AC-EE4B-4B43-A360-000DE65ACE69}" srcId="{A0DF1331-DF02-4621-A5E0-4342C4D9B908}" destId="{78993DEA-1048-4747-B5D4-FD2CEAAAF91E}" srcOrd="2" destOrd="0" parTransId="{B9A49D2D-4594-4979-BED6-5DB829BF81B4}" sibTransId="{098A031F-1A5B-4BCD-9DEF-AE54DC7D3CF8}"/>
    <dgm:cxn modelId="{6AFA70BE-86BB-428D-BBA7-60278FCE82CE}" type="presOf" srcId="{5A914FE3-F42C-4A95-9949-CEBFDCA5167B}" destId="{AA1648A6-62B9-4DA6-803C-92E401C06A90}" srcOrd="0" destOrd="0" presId="urn:microsoft.com/office/officeart/2018/2/layout/IconVerticalSolidList"/>
    <dgm:cxn modelId="{63D11FC9-27BA-4144-AA15-81B18F21CBD5}" type="presOf" srcId="{D4C9C5DA-28F6-4FFE-8DC1-5180711AA205}" destId="{0BA58D2A-D505-437D-A9DC-713B63897CAB}" srcOrd="0" destOrd="0" presId="urn:microsoft.com/office/officeart/2018/2/layout/IconVerticalSolidList"/>
    <dgm:cxn modelId="{E60C5ADB-A2FC-4ECB-A28E-81DDC8D92FF1}" srcId="{5A914FE3-F42C-4A95-9949-CEBFDCA5167B}" destId="{50D380B1-DDC2-4697-A2FC-C7D4F85981F1}" srcOrd="1" destOrd="0" parTransId="{D5807CFC-F5B3-4351-A01A-DF1B7084344A}" sibTransId="{2570AB21-3DF5-428A-8539-766DCC6A6BC9}"/>
    <dgm:cxn modelId="{7D71CD3F-17DC-433F-88B6-6E9A8F4CE753}" type="presParOf" srcId="{29F14D7C-35DD-4295-A6C6-F2B8ED9D846A}" destId="{9C3FA7A4-E2DC-4DF9-9AEF-6106D77E2506}" srcOrd="0" destOrd="0" presId="urn:microsoft.com/office/officeart/2018/2/layout/IconVerticalSolidList"/>
    <dgm:cxn modelId="{7CF4705E-7910-4C62-91B0-3D00DB3BD5AB}" type="presParOf" srcId="{9C3FA7A4-E2DC-4DF9-9AEF-6106D77E2506}" destId="{C7EA8181-6F3C-4AAB-A769-A23F92E0BEC3}" srcOrd="0" destOrd="0" presId="urn:microsoft.com/office/officeart/2018/2/layout/IconVerticalSolidList"/>
    <dgm:cxn modelId="{EEF98CED-24E7-4EF3-97BB-36A018705507}" type="presParOf" srcId="{9C3FA7A4-E2DC-4DF9-9AEF-6106D77E2506}" destId="{1E4E0C59-489E-42E7-9A06-EC1A957FA79B}" srcOrd="1" destOrd="0" presId="urn:microsoft.com/office/officeart/2018/2/layout/IconVerticalSolidList"/>
    <dgm:cxn modelId="{EAC6B2D1-766C-471A-9A9F-D11EFDD6372F}" type="presParOf" srcId="{9C3FA7A4-E2DC-4DF9-9AEF-6106D77E2506}" destId="{E4353E02-F3F4-485E-A14E-A30C3653876E}" srcOrd="2" destOrd="0" presId="urn:microsoft.com/office/officeart/2018/2/layout/IconVerticalSolidList"/>
    <dgm:cxn modelId="{3FFB3327-4B9B-480E-A8BE-5F5057D48DF6}" type="presParOf" srcId="{9C3FA7A4-E2DC-4DF9-9AEF-6106D77E2506}" destId="{FFD18A47-EA58-4BC9-830E-AABDF06CFA29}" srcOrd="3" destOrd="0" presId="urn:microsoft.com/office/officeart/2018/2/layout/IconVerticalSolidList"/>
    <dgm:cxn modelId="{3819D3FE-74F2-4449-9157-3A381F53AD56}" type="presParOf" srcId="{29F14D7C-35DD-4295-A6C6-F2B8ED9D846A}" destId="{B3CB74F1-6063-4613-9138-D1318D5D21E3}" srcOrd="1" destOrd="0" presId="urn:microsoft.com/office/officeart/2018/2/layout/IconVerticalSolidList"/>
    <dgm:cxn modelId="{7514CA29-BD92-4D0B-98BE-82BF33D4BA91}" type="presParOf" srcId="{29F14D7C-35DD-4295-A6C6-F2B8ED9D846A}" destId="{5EC62E0D-A937-4BF5-AAD0-0C96CDB83C8B}" srcOrd="2" destOrd="0" presId="urn:microsoft.com/office/officeart/2018/2/layout/IconVerticalSolidList"/>
    <dgm:cxn modelId="{7131792D-CA4C-4D0F-A138-943681F1393C}" type="presParOf" srcId="{5EC62E0D-A937-4BF5-AAD0-0C96CDB83C8B}" destId="{114DF320-CA0C-40A7-8A86-D9532A199163}" srcOrd="0" destOrd="0" presId="urn:microsoft.com/office/officeart/2018/2/layout/IconVerticalSolidList"/>
    <dgm:cxn modelId="{61CC6138-EC35-47C3-8C5B-25D10A3AAB7A}" type="presParOf" srcId="{5EC62E0D-A937-4BF5-AAD0-0C96CDB83C8B}" destId="{781C922E-653A-40A1-9D39-A87B4A36697F}" srcOrd="1" destOrd="0" presId="urn:microsoft.com/office/officeart/2018/2/layout/IconVerticalSolidList"/>
    <dgm:cxn modelId="{86DB6507-C845-4CC8-9885-0359BE3E61A9}" type="presParOf" srcId="{5EC62E0D-A937-4BF5-AAD0-0C96CDB83C8B}" destId="{0CA14C3A-05F6-4A36-B0BD-52175EA43359}" srcOrd="2" destOrd="0" presId="urn:microsoft.com/office/officeart/2018/2/layout/IconVerticalSolidList"/>
    <dgm:cxn modelId="{7ACB3E68-CF4C-405C-B514-B84A66954613}" type="presParOf" srcId="{5EC62E0D-A937-4BF5-AAD0-0C96CDB83C8B}" destId="{AA1648A6-62B9-4DA6-803C-92E401C06A90}" srcOrd="3" destOrd="0" presId="urn:microsoft.com/office/officeart/2018/2/layout/IconVerticalSolidList"/>
    <dgm:cxn modelId="{A072D07B-493B-4CC1-B170-EEB7C2E9BD25}" type="presParOf" srcId="{5EC62E0D-A937-4BF5-AAD0-0C96CDB83C8B}" destId="{246ED2CB-D5AD-4B83-B64B-FD9F721A0DC7}" srcOrd="4" destOrd="0" presId="urn:microsoft.com/office/officeart/2018/2/layout/IconVerticalSolidList"/>
    <dgm:cxn modelId="{5867A85A-C276-4D56-8932-08A2D90C374F}" type="presParOf" srcId="{29F14D7C-35DD-4295-A6C6-F2B8ED9D846A}" destId="{0FBECE94-D989-43F4-B471-8E88D4A6B9C6}" srcOrd="3" destOrd="0" presId="urn:microsoft.com/office/officeart/2018/2/layout/IconVerticalSolidList"/>
    <dgm:cxn modelId="{9701E2AE-445D-4701-97DA-6147B487D2D3}" type="presParOf" srcId="{29F14D7C-35DD-4295-A6C6-F2B8ED9D846A}" destId="{00112CF5-F7B0-471B-B5CB-98E062D6E40A}" srcOrd="4" destOrd="0" presId="urn:microsoft.com/office/officeart/2018/2/layout/IconVerticalSolidList"/>
    <dgm:cxn modelId="{50ACFEEC-DE94-4C9B-9DED-EA0B9C63B20A}" type="presParOf" srcId="{00112CF5-F7B0-471B-B5CB-98E062D6E40A}" destId="{0A7E7FCC-D198-4949-AC25-BC5CE39A533F}" srcOrd="0" destOrd="0" presId="urn:microsoft.com/office/officeart/2018/2/layout/IconVerticalSolidList"/>
    <dgm:cxn modelId="{5EB05E7C-D5AB-4BEB-A6ED-E8B1B0E13F0A}" type="presParOf" srcId="{00112CF5-F7B0-471B-B5CB-98E062D6E40A}" destId="{DEEB365F-9508-4A25-ABCB-7D2E1DF908E7}" srcOrd="1" destOrd="0" presId="urn:microsoft.com/office/officeart/2018/2/layout/IconVerticalSolidList"/>
    <dgm:cxn modelId="{7E7E9072-61AC-4D1E-9622-CD161CEA4EB6}" type="presParOf" srcId="{00112CF5-F7B0-471B-B5CB-98E062D6E40A}" destId="{16BEC245-D8A6-4CFB-8F9D-9D4E509BFBD9}" srcOrd="2" destOrd="0" presId="urn:microsoft.com/office/officeart/2018/2/layout/IconVerticalSolidList"/>
    <dgm:cxn modelId="{1FEC80A6-4655-4879-B252-ABA31971810B}" type="presParOf" srcId="{00112CF5-F7B0-471B-B5CB-98E062D6E40A}" destId="{9DB3BE0B-2D47-458E-A4A0-ACFD1B440C24}" srcOrd="3" destOrd="0" presId="urn:microsoft.com/office/officeart/2018/2/layout/IconVerticalSolidList"/>
    <dgm:cxn modelId="{82F5BD47-41B7-4AED-906C-C9D61BF16848}" type="presParOf" srcId="{00112CF5-F7B0-471B-B5CB-98E062D6E40A}" destId="{0BA58D2A-D505-437D-A9DC-713B63897CA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1C7FBF-3F30-4BDE-AF80-B5FEE009ED5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4B9DFC-3D46-459F-BB5F-6CDA323411E9}">
      <dgm:prSet/>
      <dgm:spPr/>
      <dgm:t>
        <a:bodyPr/>
        <a:lstStyle/>
        <a:p>
          <a:pPr rtl="0"/>
          <a:r>
            <a:rPr lang="en-US"/>
            <a:t>Built a serverless API using AWS SAM (Serverless Application Model) and </a:t>
          </a:r>
          <a:r>
            <a:rPr lang="en-US" err="1"/>
            <a:t>OpenAPI</a:t>
          </a:r>
          <a:endParaRPr lang="en-US"/>
        </a:p>
      </dgm:t>
    </dgm:pt>
    <dgm:pt modelId="{14F1FDE4-4DD1-4676-B2BC-2A8B4D81F370}" type="parTrans" cxnId="{ACCBEE5A-D576-4850-BCD6-59E446681656}">
      <dgm:prSet/>
      <dgm:spPr/>
      <dgm:t>
        <a:bodyPr/>
        <a:lstStyle/>
        <a:p>
          <a:endParaRPr lang="en-US"/>
        </a:p>
      </dgm:t>
    </dgm:pt>
    <dgm:pt modelId="{179039BA-09F8-45B6-9A54-BBA2AA60E482}" type="sibTrans" cxnId="{ACCBEE5A-D576-4850-BCD6-59E446681656}">
      <dgm:prSet/>
      <dgm:spPr/>
      <dgm:t>
        <a:bodyPr/>
        <a:lstStyle/>
        <a:p>
          <a:endParaRPr lang="en-US"/>
        </a:p>
      </dgm:t>
    </dgm:pt>
    <dgm:pt modelId="{C77A626C-0CDB-4C72-A030-436AE1709FB1}">
      <dgm:prSet/>
      <dgm:spPr/>
      <dgm:t>
        <a:bodyPr/>
        <a:lstStyle/>
        <a:p>
          <a:r>
            <a:rPr lang="en-US"/>
            <a:t>SAM streamlines application development with simple syntax for defining functions such as APIs, databases and sources</a:t>
          </a:r>
        </a:p>
      </dgm:t>
    </dgm:pt>
    <dgm:pt modelId="{93F98FFC-E321-4A9A-AAF6-9916BCF86896}" type="parTrans" cxnId="{B03BB225-ED6F-46F5-8823-CEC5285D11EF}">
      <dgm:prSet/>
      <dgm:spPr/>
      <dgm:t>
        <a:bodyPr/>
        <a:lstStyle/>
        <a:p>
          <a:endParaRPr lang="en-US"/>
        </a:p>
      </dgm:t>
    </dgm:pt>
    <dgm:pt modelId="{61089F93-18FA-45E1-BFFE-BC9CCC71C8CB}" type="sibTrans" cxnId="{B03BB225-ED6F-46F5-8823-CEC5285D11EF}">
      <dgm:prSet/>
      <dgm:spPr/>
      <dgm:t>
        <a:bodyPr/>
        <a:lstStyle/>
        <a:p>
          <a:endParaRPr lang="en-US"/>
        </a:p>
      </dgm:t>
    </dgm:pt>
    <dgm:pt modelId="{5C710F16-53C9-452E-A87D-9AE37DC0F14C}">
      <dgm:prSet/>
      <dgm:spPr/>
      <dgm:t>
        <a:bodyPr/>
        <a:lstStyle/>
        <a:p>
          <a:r>
            <a:rPr lang="en-US"/>
            <a:t>Code was written in YAML or JSON </a:t>
          </a:r>
        </a:p>
      </dgm:t>
    </dgm:pt>
    <dgm:pt modelId="{46ABD388-0962-445A-95D7-3B06572A9333}" type="parTrans" cxnId="{6A931E49-1774-41F2-BA59-65CD369681B9}">
      <dgm:prSet/>
      <dgm:spPr/>
      <dgm:t>
        <a:bodyPr/>
        <a:lstStyle/>
        <a:p>
          <a:endParaRPr lang="en-US"/>
        </a:p>
      </dgm:t>
    </dgm:pt>
    <dgm:pt modelId="{EB3AFB2C-503B-4DEF-900C-2B781285A53D}" type="sibTrans" cxnId="{6A931E49-1774-41F2-BA59-65CD369681B9}">
      <dgm:prSet/>
      <dgm:spPr/>
      <dgm:t>
        <a:bodyPr/>
        <a:lstStyle/>
        <a:p>
          <a:endParaRPr lang="en-US"/>
        </a:p>
      </dgm:t>
    </dgm:pt>
    <dgm:pt modelId="{F0F8DBD6-AAD9-4078-BAE2-709FC1660BF4}">
      <dgm:prSet/>
      <dgm:spPr/>
      <dgm:t>
        <a:bodyPr/>
        <a:lstStyle/>
        <a:p>
          <a:r>
            <a:rPr lang="en-US"/>
            <a:t>Implemented features such as Request Validation, Authentication and, Authorization</a:t>
          </a:r>
        </a:p>
      </dgm:t>
    </dgm:pt>
    <dgm:pt modelId="{EB229697-6FC2-4FD1-A7C5-9B068AEA6E6A}" type="parTrans" cxnId="{CA59C7D3-BF1B-4184-A225-5FEA1154DB46}">
      <dgm:prSet/>
      <dgm:spPr/>
      <dgm:t>
        <a:bodyPr/>
        <a:lstStyle/>
        <a:p>
          <a:endParaRPr lang="en-US"/>
        </a:p>
      </dgm:t>
    </dgm:pt>
    <dgm:pt modelId="{02CBF1DD-154D-4937-9930-CC0788E7B502}" type="sibTrans" cxnId="{CA59C7D3-BF1B-4184-A225-5FEA1154DB46}">
      <dgm:prSet/>
      <dgm:spPr/>
      <dgm:t>
        <a:bodyPr/>
        <a:lstStyle/>
        <a:p>
          <a:endParaRPr lang="en-US"/>
        </a:p>
      </dgm:t>
    </dgm:pt>
    <dgm:pt modelId="{9F0A5D0B-1FD2-40C1-9B6C-07C5D483DF15}">
      <dgm:prSet/>
      <dgm:spPr/>
      <dgm:t>
        <a:bodyPr/>
        <a:lstStyle/>
        <a:p>
          <a:r>
            <a:rPr lang="en-US"/>
            <a:t>Bonus features included Message Caching, Usage Plans and Message Throttling</a:t>
          </a:r>
        </a:p>
      </dgm:t>
    </dgm:pt>
    <dgm:pt modelId="{2275EBF0-E50A-41E3-99D0-E777B74AF641}" type="parTrans" cxnId="{45B81F6B-A10D-4B26-B93C-C719E97F537E}">
      <dgm:prSet/>
      <dgm:spPr/>
      <dgm:t>
        <a:bodyPr/>
        <a:lstStyle/>
        <a:p>
          <a:endParaRPr lang="en-US"/>
        </a:p>
      </dgm:t>
    </dgm:pt>
    <dgm:pt modelId="{9271C1B6-3572-450A-9A3A-ADA9D1690212}" type="sibTrans" cxnId="{45B81F6B-A10D-4B26-B93C-C719E97F537E}">
      <dgm:prSet/>
      <dgm:spPr/>
      <dgm:t>
        <a:bodyPr/>
        <a:lstStyle/>
        <a:p>
          <a:endParaRPr lang="en-US"/>
        </a:p>
      </dgm:t>
    </dgm:pt>
    <dgm:pt modelId="{E497010D-C793-4D2B-8D31-F78A7691BB98}" type="pres">
      <dgm:prSet presAssocID="{121C7FBF-3F30-4BDE-AF80-B5FEE009ED50}" presName="diagram" presStyleCnt="0">
        <dgm:presLayoutVars>
          <dgm:dir/>
          <dgm:resizeHandles val="exact"/>
        </dgm:presLayoutVars>
      </dgm:prSet>
      <dgm:spPr/>
    </dgm:pt>
    <dgm:pt modelId="{CAA6EF75-529C-4325-AD3E-C201F1EA1066}" type="pres">
      <dgm:prSet presAssocID="{5E4B9DFC-3D46-459F-BB5F-6CDA323411E9}" presName="node" presStyleLbl="node1" presStyleIdx="0" presStyleCnt="5">
        <dgm:presLayoutVars>
          <dgm:bulletEnabled val="1"/>
        </dgm:presLayoutVars>
      </dgm:prSet>
      <dgm:spPr/>
    </dgm:pt>
    <dgm:pt modelId="{14080928-907F-4735-A9A1-2BB1C5F62B95}" type="pres">
      <dgm:prSet presAssocID="{179039BA-09F8-45B6-9A54-BBA2AA60E482}" presName="sibTrans" presStyleCnt="0"/>
      <dgm:spPr/>
    </dgm:pt>
    <dgm:pt modelId="{ED0A3F85-1C96-4FC6-BDBF-455B9E304D60}" type="pres">
      <dgm:prSet presAssocID="{C77A626C-0CDB-4C72-A030-436AE1709FB1}" presName="node" presStyleLbl="node1" presStyleIdx="1" presStyleCnt="5">
        <dgm:presLayoutVars>
          <dgm:bulletEnabled val="1"/>
        </dgm:presLayoutVars>
      </dgm:prSet>
      <dgm:spPr/>
    </dgm:pt>
    <dgm:pt modelId="{D1140FEB-A8C7-47BD-B3C6-E6B5E62A58D3}" type="pres">
      <dgm:prSet presAssocID="{61089F93-18FA-45E1-BFFE-BC9CCC71C8CB}" presName="sibTrans" presStyleCnt="0"/>
      <dgm:spPr/>
    </dgm:pt>
    <dgm:pt modelId="{E539731D-3ED2-4050-A10C-0FFF2F2449E7}" type="pres">
      <dgm:prSet presAssocID="{5C710F16-53C9-452E-A87D-9AE37DC0F14C}" presName="node" presStyleLbl="node1" presStyleIdx="2" presStyleCnt="5">
        <dgm:presLayoutVars>
          <dgm:bulletEnabled val="1"/>
        </dgm:presLayoutVars>
      </dgm:prSet>
      <dgm:spPr/>
    </dgm:pt>
    <dgm:pt modelId="{86846B8B-2F78-4CCA-8A60-6B22DD42D2B3}" type="pres">
      <dgm:prSet presAssocID="{EB3AFB2C-503B-4DEF-900C-2B781285A53D}" presName="sibTrans" presStyleCnt="0"/>
      <dgm:spPr/>
    </dgm:pt>
    <dgm:pt modelId="{23926675-8F30-4FFF-893B-9B3929C05570}" type="pres">
      <dgm:prSet presAssocID="{F0F8DBD6-AAD9-4078-BAE2-709FC1660BF4}" presName="node" presStyleLbl="node1" presStyleIdx="3" presStyleCnt="5">
        <dgm:presLayoutVars>
          <dgm:bulletEnabled val="1"/>
        </dgm:presLayoutVars>
      </dgm:prSet>
      <dgm:spPr/>
    </dgm:pt>
    <dgm:pt modelId="{55E2D712-243D-4E89-89FF-CE4E4BF8717D}" type="pres">
      <dgm:prSet presAssocID="{02CBF1DD-154D-4937-9930-CC0788E7B502}" presName="sibTrans" presStyleCnt="0"/>
      <dgm:spPr/>
    </dgm:pt>
    <dgm:pt modelId="{5C796545-0C41-4DFA-971A-574FE0D98481}" type="pres">
      <dgm:prSet presAssocID="{9F0A5D0B-1FD2-40C1-9B6C-07C5D483DF15}" presName="node" presStyleLbl="node1" presStyleIdx="4" presStyleCnt="5">
        <dgm:presLayoutVars>
          <dgm:bulletEnabled val="1"/>
        </dgm:presLayoutVars>
      </dgm:prSet>
      <dgm:spPr/>
    </dgm:pt>
  </dgm:ptLst>
  <dgm:cxnLst>
    <dgm:cxn modelId="{EE0AD915-DF45-49A4-84E3-49E7B8445ACD}" type="presOf" srcId="{5C710F16-53C9-452E-A87D-9AE37DC0F14C}" destId="{E539731D-3ED2-4050-A10C-0FFF2F2449E7}" srcOrd="0" destOrd="0" presId="urn:microsoft.com/office/officeart/2005/8/layout/default"/>
    <dgm:cxn modelId="{B03BB225-ED6F-46F5-8823-CEC5285D11EF}" srcId="{121C7FBF-3F30-4BDE-AF80-B5FEE009ED50}" destId="{C77A626C-0CDB-4C72-A030-436AE1709FB1}" srcOrd="1" destOrd="0" parTransId="{93F98FFC-E321-4A9A-AAF6-9916BCF86896}" sibTransId="{61089F93-18FA-45E1-BFFE-BC9CCC71C8CB}"/>
    <dgm:cxn modelId="{6AAE942D-4459-4AE4-A6EC-3EBC65E8A34F}" type="presOf" srcId="{5E4B9DFC-3D46-459F-BB5F-6CDA323411E9}" destId="{CAA6EF75-529C-4325-AD3E-C201F1EA1066}" srcOrd="0" destOrd="0" presId="urn:microsoft.com/office/officeart/2005/8/layout/default"/>
    <dgm:cxn modelId="{6A931E49-1774-41F2-BA59-65CD369681B9}" srcId="{121C7FBF-3F30-4BDE-AF80-B5FEE009ED50}" destId="{5C710F16-53C9-452E-A87D-9AE37DC0F14C}" srcOrd="2" destOrd="0" parTransId="{46ABD388-0962-445A-95D7-3B06572A9333}" sibTransId="{EB3AFB2C-503B-4DEF-900C-2B781285A53D}"/>
    <dgm:cxn modelId="{45B81F6B-A10D-4B26-B93C-C719E97F537E}" srcId="{121C7FBF-3F30-4BDE-AF80-B5FEE009ED50}" destId="{9F0A5D0B-1FD2-40C1-9B6C-07C5D483DF15}" srcOrd="4" destOrd="0" parTransId="{2275EBF0-E50A-41E3-99D0-E777B74AF641}" sibTransId="{9271C1B6-3572-450A-9A3A-ADA9D1690212}"/>
    <dgm:cxn modelId="{ACCBEE5A-D576-4850-BCD6-59E446681656}" srcId="{121C7FBF-3F30-4BDE-AF80-B5FEE009ED50}" destId="{5E4B9DFC-3D46-459F-BB5F-6CDA323411E9}" srcOrd="0" destOrd="0" parTransId="{14F1FDE4-4DD1-4676-B2BC-2A8B4D81F370}" sibTransId="{179039BA-09F8-45B6-9A54-BBA2AA60E482}"/>
    <dgm:cxn modelId="{6BBF5FB0-4612-4052-9FC4-DA334AB98347}" type="presOf" srcId="{121C7FBF-3F30-4BDE-AF80-B5FEE009ED50}" destId="{E497010D-C793-4D2B-8D31-F78A7691BB98}" srcOrd="0" destOrd="0" presId="urn:microsoft.com/office/officeart/2005/8/layout/default"/>
    <dgm:cxn modelId="{CA59C7D3-BF1B-4184-A225-5FEA1154DB46}" srcId="{121C7FBF-3F30-4BDE-AF80-B5FEE009ED50}" destId="{F0F8DBD6-AAD9-4078-BAE2-709FC1660BF4}" srcOrd="3" destOrd="0" parTransId="{EB229697-6FC2-4FD1-A7C5-9B068AEA6E6A}" sibTransId="{02CBF1DD-154D-4937-9930-CC0788E7B502}"/>
    <dgm:cxn modelId="{30D3AFEE-18DF-4508-9A4A-6456736AA3B5}" type="presOf" srcId="{9F0A5D0B-1FD2-40C1-9B6C-07C5D483DF15}" destId="{5C796545-0C41-4DFA-971A-574FE0D98481}" srcOrd="0" destOrd="0" presId="urn:microsoft.com/office/officeart/2005/8/layout/default"/>
    <dgm:cxn modelId="{FA2F16FC-50D7-4944-89CF-9E2F4C9A2659}" type="presOf" srcId="{C77A626C-0CDB-4C72-A030-436AE1709FB1}" destId="{ED0A3F85-1C96-4FC6-BDBF-455B9E304D60}" srcOrd="0" destOrd="0" presId="urn:microsoft.com/office/officeart/2005/8/layout/default"/>
    <dgm:cxn modelId="{AB1CC8FF-EF96-49E9-9213-29CB92FD2B11}" type="presOf" srcId="{F0F8DBD6-AAD9-4078-BAE2-709FC1660BF4}" destId="{23926675-8F30-4FFF-893B-9B3929C05570}" srcOrd="0" destOrd="0" presId="urn:microsoft.com/office/officeart/2005/8/layout/default"/>
    <dgm:cxn modelId="{2BC536EE-5B58-4E3B-8B99-C53C190A4545}" type="presParOf" srcId="{E497010D-C793-4D2B-8D31-F78A7691BB98}" destId="{CAA6EF75-529C-4325-AD3E-C201F1EA1066}" srcOrd="0" destOrd="0" presId="urn:microsoft.com/office/officeart/2005/8/layout/default"/>
    <dgm:cxn modelId="{540675F9-E0F7-4815-95FD-89D5F6CF1A6D}" type="presParOf" srcId="{E497010D-C793-4D2B-8D31-F78A7691BB98}" destId="{14080928-907F-4735-A9A1-2BB1C5F62B95}" srcOrd="1" destOrd="0" presId="urn:microsoft.com/office/officeart/2005/8/layout/default"/>
    <dgm:cxn modelId="{2B8F7F3F-444A-4B77-8886-2BDDF4CF2A04}" type="presParOf" srcId="{E497010D-C793-4D2B-8D31-F78A7691BB98}" destId="{ED0A3F85-1C96-4FC6-BDBF-455B9E304D60}" srcOrd="2" destOrd="0" presId="urn:microsoft.com/office/officeart/2005/8/layout/default"/>
    <dgm:cxn modelId="{E70D5F05-63EB-4229-8476-98A671912ED2}" type="presParOf" srcId="{E497010D-C793-4D2B-8D31-F78A7691BB98}" destId="{D1140FEB-A8C7-47BD-B3C6-E6B5E62A58D3}" srcOrd="3" destOrd="0" presId="urn:microsoft.com/office/officeart/2005/8/layout/default"/>
    <dgm:cxn modelId="{C1AC3ECB-6405-490F-8947-86C6C57B8A5E}" type="presParOf" srcId="{E497010D-C793-4D2B-8D31-F78A7691BB98}" destId="{E539731D-3ED2-4050-A10C-0FFF2F2449E7}" srcOrd="4" destOrd="0" presId="urn:microsoft.com/office/officeart/2005/8/layout/default"/>
    <dgm:cxn modelId="{3A5F5781-7CBC-4AAC-8A95-349C06BF9538}" type="presParOf" srcId="{E497010D-C793-4D2B-8D31-F78A7691BB98}" destId="{86846B8B-2F78-4CCA-8A60-6B22DD42D2B3}" srcOrd="5" destOrd="0" presId="urn:microsoft.com/office/officeart/2005/8/layout/default"/>
    <dgm:cxn modelId="{31862623-F849-4382-822B-74DF8509AD75}" type="presParOf" srcId="{E497010D-C793-4D2B-8D31-F78A7691BB98}" destId="{23926675-8F30-4FFF-893B-9B3929C05570}" srcOrd="6" destOrd="0" presId="urn:microsoft.com/office/officeart/2005/8/layout/default"/>
    <dgm:cxn modelId="{47E005A7-8481-48AD-91EC-0DD80DA7F5A7}" type="presParOf" srcId="{E497010D-C793-4D2B-8D31-F78A7691BB98}" destId="{55E2D712-243D-4E89-89FF-CE4E4BF8717D}" srcOrd="7" destOrd="0" presId="urn:microsoft.com/office/officeart/2005/8/layout/default"/>
    <dgm:cxn modelId="{818D3187-977C-4807-A6C9-0581A03C4F1E}" type="presParOf" srcId="{E497010D-C793-4D2B-8D31-F78A7691BB98}" destId="{5C796545-0C41-4DFA-971A-574FE0D98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A8181-6F3C-4AAB-A769-A23F92E0BEC3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E0C59-489E-42E7-9A06-EC1A957FA79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18A47-EA58-4BC9-830E-AABDF06CFA29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AWS can be very difficult to navigate as first-time users with no experience</a:t>
          </a:r>
        </a:p>
      </dsp:txBody>
      <dsp:txXfrm>
        <a:off x="1437631" y="531"/>
        <a:ext cx="9077968" cy="1244702"/>
      </dsp:txXfrm>
    </dsp:sp>
    <dsp:sp modelId="{114DF320-CA0C-40A7-8A86-D9532A199163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C922E-653A-40A1-9D39-A87B4A36697F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648A6-62B9-4DA6-803C-92E401C06A90}">
      <dsp:nvSpPr>
        <dsp:cNvPr id="0" name=""/>
        <dsp:cNvSpPr/>
      </dsp:nvSpPr>
      <dsp:spPr>
        <a:xfrm>
          <a:off x="1437631" y="1556410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Although creating the API was relatively easy, you need experience in computer science to build the API from scratch</a:t>
          </a:r>
        </a:p>
      </dsp:txBody>
      <dsp:txXfrm>
        <a:off x="1437631" y="1556410"/>
        <a:ext cx="4732020" cy="1244702"/>
      </dsp:txXfrm>
    </dsp:sp>
    <dsp:sp modelId="{246ED2CB-D5AD-4B83-B64B-FD9F721A0DC7}">
      <dsp:nvSpPr>
        <dsp:cNvPr id="0" name=""/>
        <dsp:cNvSpPr/>
      </dsp:nvSpPr>
      <dsp:spPr>
        <a:xfrm>
          <a:off x="6169651" y="1556410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simply copied code of a function that was already pre-built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Building the function that is going to be used in the API itself can be daunting</a:t>
          </a:r>
        </a:p>
      </dsp:txBody>
      <dsp:txXfrm>
        <a:off x="6169651" y="1556410"/>
        <a:ext cx="4345948" cy="1244702"/>
      </dsp:txXfrm>
    </dsp:sp>
    <dsp:sp modelId="{0A7E7FCC-D198-4949-AC25-BC5CE39A533F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B365F-9508-4A25-ABCB-7D2E1DF908E7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3BE0B-2D47-458E-A4A0-ACFD1B440C24}">
      <dsp:nvSpPr>
        <dsp:cNvPr id="0" name=""/>
        <dsp:cNvSpPr/>
      </dsp:nvSpPr>
      <dsp:spPr>
        <a:xfrm>
          <a:off x="1437631" y="3112289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Troubleshooting in AWS is difficult, but AWS provides a robust documentation library to support its users</a:t>
          </a:r>
        </a:p>
      </dsp:txBody>
      <dsp:txXfrm>
        <a:off x="1437631" y="3112289"/>
        <a:ext cx="4732020" cy="1244702"/>
      </dsp:txXfrm>
    </dsp:sp>
    <dsp:sp modelId="{0BA58D2A-D505-437D-A9DC-713B63897CAB}">
      <dsp:nvSpPr>
        <dsp:cNvPr id="0" name=""/>
        <dsp:cNvSpPr/>
      </dsp:nvSpPr>
      <dsp:spPr>
        <a:xfrm>
          <a:off x="6169651" y="3112289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Must have a can-do attitude</a:t>
          </a:r>
        </a:p>
      </dsp:txBody>
      <dsp:txXfrm>
        <a:off x="6169651" y="3112289"/>
        <a:ext cx="4345948" cy="1244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6EF75-529C-4325-AD3E-C201F1EA1066}">
      <dsp:nvSpPr>
        <dsp:cNvPr id="0" name=""/>
        <dsp:cNvSpPr/>
      </dsp:nvSpPr>
      <dsp:spPr>
        <a:xfrm>
          <a:off x="402550" y="1992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Built a serverless API using AWS SAM (Serverless Application Model) and </a:t>
          </a:r>
          <a:r>
            <a:rPr lang="en-US" sz="1900" kern="1200" err="1"/>
            <a:t>OpenAPI</a:t>
          </a:r>
          <a:endParaRPr lang="en-US" sz="1900" kern="1200"/>
        </a:p>
      </dsp:txBody>
      <dsp:txXfrm>
        <a:off x="402550" y="1992"/>
        <a:ext cx="3034531" cy="1820718"/>
      </dsp:txXfrm>
    </dsp:sp>
    <dsp:sp modelId="{ED0A3F85-1C96-4FC6-BDBF-455B9E304D60}">
      <dsp:nvSpPr>
        <dsp:cNvPr id="0" name=""/>
        <dsp:cNvSpPr/>
      </dsp:nvSpPr>
      <dsp:spPr>
        <a:xfrm>
          <a:off x="3740534" y="1992"/>
          <a:ext cx="3034531" cy="1820718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SAM streamlines application development with simple syntax for defining functions such as APIs, databases and sources</a:t>
          </a:r>
        </a:p>
      </dsp:txBody>
      <dsp:txXfrm>
        <a:off x="3740534" y="1992"/>
        <a:ext cx="3034531" cy="1820718"/>
      </dsp:txXfrm>
    </dsp:sp>
    <dsp:sp modelId="{E539731D-3ED2-4050-A10C-0FFF2F2449E7}">
      <dsp:nvSpPr>
        <dsp:cNvPr id="0" name=""/>
        <dsp:cNvSpPr/>
      </dsp:nvSpPr>
      <dsp:spPr>
        <a:xfrm>
          <a:off x="7078518" y="1992"/>
          <a:ext cx="3034531" cy="1820718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Code was written in YAML or JSON </a:t>
          </a:r>
        </a:p>
      </dsp:txBody>
      <dsp:txXfrm>
        <a:off x="7078518" y="1992"/>
        <a:ext cx="3034531" cy="1820718"/>
      </dsp:txXfrm>
    </dsp:sp>
    <dsp:sp modelId="{23926675-8F30-4FFF-893B-9B3929C05570}">
      <dsp:nvSpPr>
        <dsp:cNvPr id="0" name=""/>
        <dsp:cNvSpPr/>
      </dsp:nvSpPr>
      <dsp:spPr>
        <a:xfrm>
          <a:off x="2071542" y="2126164"/>
          <a:ext cx="3034531" cy="1820718"/>
        </a:xfrm>
        <a:prstGeom prst="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Implemented features such as Request Validation, Authentication and, Authorization</a:t>
          </a:r>
        </a:p>
      </dsp:txBody>
      <dsp:txXfrm>
        <a:off x="2071542" y="2126164"/>
        <a:ext cx="3034531" cy="1820718"/>
      </dsp:txXfrm>
    </dsp:sp>
    <dsp:sp modelId="{5C796545-0C41-4DFA-971A-574FE0D98481}">
      <dsp:nvSpPr>
        <dsp:cNvPr id="0" name=""/>
        <dsp:cNvSpPr/>
      </dsp:nvSpPr>
      <dsp:spPr>
        <a:xfrm>
          <a:off x="5409526" y="2126164"/>
          <a:ext cx="3034531" cy="1820718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Bonus features included Message Caching, Usage Plans and Message Throttling</a:t>
          </a:r>
        </a:p>
      </dsp:txBody>
      <dsp:txXfrm>
        <a:off x="5409526" y="2126164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EFA-063C-7A62-7E1D-4D4572F91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BB20D-485A-54B4-B124-F375D46D1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941A8-2659-37C0-82BB-5BC8AA76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E6DC0-521E-3187-4BD5-24C31668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5BB18-979E-CED9-EAF0-7495E8F9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2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31E1-3BC3-8829-C046-E3C2B996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2A1C9-894C-4FCB-A3B7-06E31888A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4ED4-F684-B07A-78DA-3FEDA1F0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E8D7D-DF34-89A0-96CC-5C081523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5F15-CFA4-68DD-EFD2-F1FB22D9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7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A5310F-19BE-9698-F935-8A26573245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68823-814C-E910-A579-7E66307A8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2FEA1-3379-C096-60E5-1AB4070B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26417-ADCB-69D8-D2E1-9929721C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24DB8-2625-3BE8-BF8B-EDE684E8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5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C5BB-A48E-8969-F002-1DEE9C0C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AA4C-3530-CD01-42BB-39A81165D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1D8FD-4B62-4AE8-1829-AFA29973A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93590-706B-C33C-E093-4F8D3CE1C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3E68-F188-0B80-80A9-0888629A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2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227E-DD5B-4045-4DEC-8FDA03A45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94A3C-CE63-582A-75F0-1CDE14124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D074A-83B3-259D-9278-AABB6D46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403FB-999A-07E6-2C50-615B32A2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712CB-39F3-28BF-C680-08AC7EE2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8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2AB0-C67B-8FFF-30E3-3585503E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FE8FE-3C27-8BE7-FCE4-8F4BF5710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291F2-F125-220D-7714-031AC013F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82040-4F10-EAFC-8CD8-69124240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C8A10-A8E6-6852-4CE7-79A1CBD4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68DE2-AEE0-AC7E-BFB7-65AAE2A8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8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F267-EB26-214A-29E4-FBB029747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E6049-90FC-A393-A206-204C9B61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30588-717E-5AFA-1D7D-F4EB91A31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529C63-F73A-7808-A3A7-80150F52F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76B55-7A78-81D2-83A1-3880EB545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A14B6-51C8-29C5-34E1-C9B9500D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5EFC03-5E5B-3AE5-454D-E4A87B8C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4B412-2716-9432-276F-A4E3CE6A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3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127A-D36A-70F4-BED5-0F61D2E8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42AE6-E1AD-12C5-E7A5-F561AB1D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D7444-584B-42C0-8DE2-BC874432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26828-23F0-5664-5715-8ED064EA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4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48E05-BC13-4E47-91D4-CD1D08C6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D2359B-ED6F-BE1C-6CCE-A695163C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4DED2-D922-FD72-958D-184E3EC4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3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0351-7A33-A552-2182-3EA91A335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1078-E3C8-8DAE-4DF7-BD42F5D2A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C4323-EDDA-6148-D47D-3EC4C6007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E5982-5E79-DCEB-5EC3-4B334A96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86676-B7B8-5214-5ADC-E536B744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116E6-6ED8-15F0-B0E4-D58F8A60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5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B45D-E414-C89C-85E4-5FEC9488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2BA4B-90C0-D7C1-21B3-575EA305F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A85B2-35F5-94AE-1BA1-0B1FE9202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F4599-C2D5-2BAB-B847-413C60C7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B8717-0520-542C-F179-A0A35A7D2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4A9FB-5637-90A2-DAB9-299A26E5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4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6317D-91A6-4193-8CBA-1C141AAA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2DDE8-63C0-E8C2-6AC2-573DD1E6F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F65E-AF91-1695-A7C8-42064412D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039963-D74C-7541-9FF1-14A4D590DAB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9ED3E-D0DF-1C5B-ED96-D0C42623A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2A2A0-8F2D-FEB6-BF0F-D1C989E0C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817CAD-1874-0944-B41F-81C181A6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us-east-1.prod.workshops.aws/workshops/4ff2d034-dee1-4570-93d9-11a54cc5d60c/en-US" TargetMode="External"/><Relationship Id="rId2" Type="http://schemas.openxmlformats.org/officeDocument/2006/relationships/hyperlink" Target="https://youtu.be/_9xAOjjBRt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D6320-2E25-2620-5E6E-C38F385E7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Creating an API from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2904A-A521-65D9-CB0D-295E0A7BF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sz="1700"/>
              <a:t>CIS 4250 Professor Ivan Panteleon</a:t>
            </a:r>
          </a:p>
          <a:p>
            <a:pPr algn="l"/>
            <a:r>
              <a:rPr lang="en-US" sz="1700"/>
              <a:t>By</a:t>
            </a:r>
          </a:p>
          <a:p>
            <a:pPr algn="l"/>
            <a:r>
              <a:rPr lang="en-US" sz="1700"/>
              <a:t>Adrian, Ali, Beth, Nazmul, Will</a:t>
            </a:r>
          </a:p>
        </p:txBody>
      </p:sp>
      <p:sp>
        <p:nvSpPr>
          <p:cNvPr id="57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40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FDB76-DA62-5970-DB35-B2693B11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the API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0F6A-58AA-F8E5-8D71-C29408357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Once the files have the code we will use the following code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SAM BUILD &amp;&amp; SAM DEPLOY --GUIDED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Build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Use SAM BUILD to compile code from our files that we prepared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Deploy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Deploy with SAM DEPLOY –guided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/>
              <a:t>Provides a step by step guide to deploy the API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A8A5D-EA55-8BE9-3E89-30487139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159790"/>
            <a:ext cx="5458968" cy="25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4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3800-BF63-4FE4-0237-7AB4793F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Transformation and Validation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02D64-D5CF-E782-1604-26F47F203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Data Transformation is the process of cleaning, organizing and enriching raw data so it can be used for applications.  We created a model for the data, validated and transformed incoming request messages to match the lambda specification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Request Validation is used to ensure that incoming request message is properly formatted and contains the proper attributes. Request Validators are set up in OPENAPI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AC8E7-815E-10A2-8F56-AC0F0C9F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292" y="1628172"/>
            <a:ext cx="6893086" cy="1800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DD3D2-4B67-38BE-9BC3-A80F0084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437" y="3618150"/>
            <a:ext cx="4362796" cy="22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1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1ACC6-B42E-F8FA-547D-0DA2A2AE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Authentication and Authorization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F9BF-89E3-174D-17C7-45DF7A459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The first step is to create a Cognito User Pool  which is a user directory for web and mobile app authentication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Then create a new user and finally test the API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Line 48-50 defines the policies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The User Pool name is CostCalculatorUserPool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User Pool policies include setting the minimum length, in this case 8 characters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Lines 52-63 define a User Pool Client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Line 56 defines the ClientName as Cost Calculator App Client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Line 57 is a Boolean to determine if there should be a secret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Lines 58-63 allows users to sign in with any combination or a custom process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39DB0E-B5E8-D0DF-15D6-2E58B9FE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456949"/>
            <a:ext cx="5458968" cy="39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95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1ACC6-B42E-F8FA-547D-0DA2A2AE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Authentication and Authorization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339045-12AD-4EBC-6593-16597AF2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70946"/>
            <a:ext cx="6894576" cy="30336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F9BF-89E3-174D-17C7-45DF7A459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The stack was deployed using SAM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Cognito User Pool Id and the App Client Id created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2200"/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58374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ACC6-B42E-F8FA-547D-0DA2A2AE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19150"/>
            <a:ext cx="3932237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Usage and Message Throttling 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F9BF-89E3-174D-17C7-45DF7A459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E917D-51F0-175C-CC01-89B82E7E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19" y="814648"/>
            <a:ext cx="6942434" cy="48056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5F394-A51E-2982-35E1-8032A83E0A28}"/>
              </a:ext>
            </a:extLst>
          </p:cNvPr>
          <p:cNvSpPr txBox="1"/>
          <p:nvPr/>
        </p:nvSpPr>
        <p:spPr>
          <a:xfrm>
            <a:off x="838199" y="2790825"/>
            <a:ext cx="347662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Inserted new code for a new API Key to make request to the API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API Key will be linked to the Usage Plan that was previously created 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8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B5356-A899-7C28-A252-1E7422935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 and Message Throttling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3410D-3FCB-E381-8B4B-243F85D4F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/>
              <a:t>Sets a target for the throttle and quota limits for APIs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/>
              <a:t>This Usage Plan has a quota of 5,000 requests per month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/>
              <a:t>Testing the Usage Plan, execute the command on the Cloud9 terminal, multiple times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/>
              <a:t>This will simulate the usage and with an hour will update the number of requests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9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1B06F-3634-DBA4-05AF-165F690D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1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B972E-ACF6-8852-A2F7-31C953C5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the API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795FA-EA03-7C01-5E85-7FC4799A6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Request Body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Provide the parameters we want the API to generate its response from</a:t>
            </a:r>
          </a:p>
          <a:p>
            <a:r>
              <a:rPr lang="en-US" sz="2000"/>
              <a:t>Goal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Generate the price per meter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Confirm there is an API ID and API Key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89D42-0C7D-8BAC-7A9C-764DC687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35032"/>
            <a:ext cx="6903720" cy="49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0F4309-DBE6-B099-E2D8-DA21C568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the API - Result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7F2400C-5B4A-F9FD-4E08-8F7202BC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963" y="638182"/>
            <a:ext cx="6135116" cy="4051370"/>
          </a:xfrm>
          <a:prstGeom prst="rect">
            <a:avLst/>
          </a:prstGeom>
        </p:spPr>
      </p:pic>
      <p:pic>
        <p:nvPicPr>
          <p:cNvPr id="4" name="Picture 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53504BE-DE5C-7217-7BAC-CE61EA18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4897029"/>
            <a:ext cx="6127750" cy="131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74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5FE18-98D2-0D5F-0A2C-D2A739AA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6331-F8CE-17F3-86D7-E445771FA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/>
              <a:t>Businesses want to utilize API calls to automate processes.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It reduces the need for manual intervention from the vendor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 APIs minimize the risk of corrupted files when data is imported into the vendor's 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Ownership of maintaining the database is on the client and involves real-time 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Streamlines business processes and workflows via data exchange across various systems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Enhances business adaptability to new technologies, ensuring competitiveness and up-to-date operations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CB4F2404-CE7E-20C0-9EF1-6A31F7F2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67" r="13820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0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DCE5C-587C-04F8-1D35-C4AA44B6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Roadblocks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B18DC-7C91-6F94-8AE1-182606890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Default AWS Permissions were not enough for us to initially start the project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We needed to create a new permission and role within IAM (Identify and Access Management) Service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The specific blocker we ran in to was that until we enabled "logging" of events from the API, we could not create the API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Part of the Usage Plans and Message Throttling included code to use Python, however, it should have been Python3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We needed to ensure that we are in the correct instance (i.e. us-west-2)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DAF2D9-BE3E-68C8-B596-6BD71EBBA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436477"/>
            <a:ext cx="5458968" cy="39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4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C8010-E3E9-0CC8-0377-1073491D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Agenda	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B0B4-17EE-772C-99AC-673E8DE7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r>
              <a:rPr lang="en-US" sz="2200"/>
              <a:t>What is an API</a:t>
            </a:r>
          </a:p>
          <a:p>
            <a:pPr lvl="1"/>
            <a:r>
              <a:rPr lang="en-US" sz="2200"/>
              <a:t>What applications did we need for this project in AWS</a:t>
            </a:r>
          </a:p>
          <a:p>
            <a:pPr lvl="2"/>
            <a:r>
              <a:rPr lang="en-US" sz="2200"/>
              <a:t>Cloud9, API Gateway</a:t>
            </a:r>
          </a:p>
          <a:p>
            <a:pPr lvl="2"/>
            <a:r>
              <a:rPr lang="en-US" sz="2200"/>
              <a:t>IAM, CloudWatch, Cognito</a:t>
            </a:r>
          </a:p>
          <a:p>
            <a:r>
              <a:rPr lang="en-US" sz="2200"/>
              <a:t>Creating the API</a:t>
            </a:r>
          </a:p>
          <a:p>
            <a:r>
              <a:rPr lang="en-US" sz="2200"/>
              <a:t>Testing the API</a:t>
            </a:r>
          </a:p>
          <a:p>
            <a:r>
              <a:rPr lang="en-US" sz="2200"/>
              <a:t>Business Case</a:t>
            </a:r>
          </a:p>
          <a:p>
            <a:r>
              <a:rPr lang="en-US" sz="2200"/>
              <a:t>Project Roadblocks</a:t>
            </a:r>
          </a:p>
          <a:p>
            <a:r>
              <a:rPr lang="en-US" sz="2200"/>
              <a:t>What we Learned</a:t>
            </a:r>
          </a:p>
          <a:p>
            <a:r>
              <a:rPr lang="en-US" sz="2200"/>
              <a:t>Project Summary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142893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44321-7313-CDAF-6F19-01C63E41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What we Learned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2092531D-C2CA-6A46-5B1F-2FE4766833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15244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47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E1AFF-AE4E-D670-A3AA-CD03ECD1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Project Summary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7EC664B-6347-F8E7-0AAA-AF48AE68D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33075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58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5B7A5-18E5-64D6-EC49-6F5D2C645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E89EA-002B-9776-4402-EC9E4B409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https://youtu.be/_9xAOjjBRtU</a:t>
            </a:r>
            <a:r>
              <a:rPr lang="en-US" dirty="0">
                <a:ea typeface="+mn-lt"/>
                <a:cs typeface="+mn-lt"/>
              </a:rPr>
              <a:t> - Video Link</a:t>
            </a:r>
            <a:endParaRPr lang="en-US">
              <a:ea typeface="+mn-lt"/>
              <a:cs typeface="+mn-lt"/>
              <a:hlinkClick r:id="" action="ppaction://noaction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Workshop studio. (n.d.). </a:t>
            </a:r>
            <a:r>
              <a:rPr lang="en-US" dirty="0">
                <a:ea typeface="+mn-lt"/>
                <a:cs typeface="+mn-lt"/>
                <a:hlinkClick r:id="rId3"/>
              </a:rPr>
              <a:t>https://catalog.us-east-1.prod.workshops.aws/workshops/4ff2d034-dee1-4570-93d9-11a54cc5d60c/en-US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7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94BBF-FC53-8325-F684-437244379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What is an API?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57E902-F37B-DFA7-D9B3-7FBF4AC00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An API, or Application Programming Interface is a way for two more computer programs or components to communicate with each other</a:t>
            </a:r>
          </a:p>
          <a:p>
            <a:r>
              <a:rPr lang="en-US" sz="2200"/>
              <a:t>We see API integrations everywhere in our daily lives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TikTok – where we can post videos from this social media platform to another like Instagram or X</a:t>
            </a:r>
          </a:p>
          <a:p>
            <a:r>
              <a:rPr lang="en-US" sz="2200"/>
              <a:t>Other uses: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Apple Pay for online purchases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Microsoft Teams opening MS Word, Excel, or Power Point in its interface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Canvas being able to upload documents from cloud repositories like Google Drive</a:t>
            </a:r>
          </a:p>
        </p:txBody>
      </p:sp>
    </p:spTree>
    <p:extLst>
      <p:ext uri="{BB962C8B-B14F-4D97-AF65-F5344CB8AC3E}">
        <p14:creationId xmlns:p14="http://schemas.microsoft.com/office/powerpoint/2010/main" val="1903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B095C-785B-2471-0F3C-436557C0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Our Project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1BC0C85-11D6-6300-CEF2-F0CC98B58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/>
              <a:t>Amazon Web Services Project 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200"/>
              <a:t>Creating an API from scratch with </a:t>
            </a:r>
            <a:r>
              <a:rPr lang="en-US" sz="2200" err="1"/>
              <a:t>OpenAPI</a:t>
            </a:r>
            <a:r>
              <a:rPr lang="en-US" sz="2200"/>
              <a:t> and AWS SAM</a:t>
            </a:r>
          </a:p>
          <a:p>
            <a:pPr marL="0" indent="0">
              <a:buNone/>
            </a:pPr>
            <a:r>
              <a:rPr lang="en-US" sz="2200"/>
              <a:t>Open API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200"/>
              <a:t>Is a specification language that defines structure and syntax in a way that is not wedded in the programming language the API is created in</a:t>
            </a:r>
          </a:p>
          <a:p>
            <a:pPr marL="0" indent="0">
              <a:buNone/>
            </a:pPr>
            <a:r>
              <a:rPr lang="en-US" sz="2200"/>
              <a:t>AWS SAM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200"/>
              <a:t>Is an open-source framework that creates serverless application models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200"/>
              <a:t>Uses templates to define infrastructure code</a:t>
            </a:r>
          </a:p>
        </p:txBody>
      </p:sp>
    </p:spTree>
    <p:extLst>
      <p:ext uri="{BB962C8B-B14F-4D97-AF65-F5344CB8AC3E}">
        <p14:creationId xmlns:p14="http://schemas.microsoft.com/office/powerpoint/2010/main" val="215594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97970-A0F4-55EF-B46E-505D95569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Before We Get Started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5CE5-4E98-5BF1-2B7C-371B790FE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1500"/>
          </a:p>
          <a:p>
            <a:pPr>
              <a:buFont typeface="Calibri" panose="020B0604020202020204" pitchFamily="34" charset="0"/>
              <a:buChar char="-"/>
            </a:pPr>
            <a:r>
              <a:rPr lang="en-US" sz="1500"/>
              <a:t>Create an AWS account for free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1500"/>
              <a:t>Amazon Web Services applications we used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/>
              <a:t>Cloud9, API Gateway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/>
              <a:t>Cognito, CloudWatch, IAM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1500"/>
              <a:t>Cloud9 and API Gateway are two services we will use to create and test the API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1500"/>
              <a:t>Cognito, CloudWatch, and IAM are all auxiliary services we used to create additional functionality within the API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491E6-4540-BAF9-5D8D-45F622A6F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r="3351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83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C503E-BCB9-DBF1-A4A0-841A0138C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Starting the Project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B98F7-88F0-EEA8-E426-80F195B6F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First step is to open Cloud9 and create the following Directories and files</a:t>
            </a:r>
          </a:p>
          <a:p>
            <a:pPr lvl="1"/>
            <a:r>
              <a:rPr lang="en-US" sz="1700"/>
              <a:t>Directories </a:t>
            </a:r>
          </a:p>
          <a:p>
            <a:pPr lvl="2"/>
            <a:r>
              <a:rPr lang="en-US" sz="1700"/>
              <a:t>First Api</a:t>
            </a:r>
          </a:p>
          <a:p>
            <a:pPr lvl="3"/>
            <a:r>
              <a:rPr lang="en-US" sz="1700"/>
              <a:t>Handlers</a:t>
            </a:r>
          </a:p>
          <a:p>
            <a:pPr lvl="1"/>
            <a:r>
              <a:rPr lang="en-US" sz="1700"/>
              <a:t>Files</a:t>
            </a:r>
          </a:p>
          <a:p>
            <a:pPr lvl="2"/>
            <a:r>
              <a:rPr lang="en-US" sz="1700"/>
              <a:t>First API &gt; openapi.yaml, template.yaml</a:t>
            </a:r>
          </a:p>
          <a:p>
            <a:pPr lvl="2"/>
            <a:r>
              <a:rPr lang="en-US" sz="1700"/>
              <a:t>Handlers &gt; cost-calculator.js, median-price-calculator.js</a:t>
            </a:r>
          </a:p>
          <a:p>
            <a:r>
              <a:rPr lang="en-US" sz="1700"/>
              <a:t>.YAML files will create and deploy the API</a:t>
            </a:r>
          </a:p>
          <a:p>
            <a:r>
              <a:rPr lang="en-US" sz="1700"/>
              <a:t>.JS files will be the API code itself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154111-AAA7-D9B0-E07B-56D8F4B1AE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121" r="-1" b="-1"/>
          <a:stretch/>
        </p:blipFill>
        <p:spPr>
          <a:xfrm>
            <a:off x="6099048" y="1493177"/>
            <a:ext cx="5458968" cy="38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9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A26C3-47B6-9151-5BA6-7E2468DE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.YAML File Content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A9E6B314-8F59-3C8D-8B10-DB5A58BCD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The first file : template.yaml </a:t>
            </a:r>
          </a:p>
          <a:p>
            <a:pPr lvl="1"/>
            <a:r>
              <a:rPr lang="en-US" sz="1700"/>
              <a:t>Lines 1-4 : CloudFormation template</a:t>
            </a:r>
          </a:p>
          <a:p>
            <a:pPr lvl="1"/>
            <a:r>
              <a:rPr lang="en-US" sz="1700"/>
              <a:t>Lines 6-17 : declare common configurations,  enables logs, traces resources &amp; methods of first API </a:t>
            </a:r>
          </a:p>
          <a:p>
            <a:pPr lvl="1"/>
            <a:r>
              <a:rPr lang="en-US" sz="1700"/>
              <a:t>Lines 19-63: defining - First API, Cost calculator, and Lambda Execution Rule.</a:t>
            </a:r>
          </a:p>
          <a:p>
            <a:pPr lvl="1"/>
            <a:r>
              <a:rPr lang="en-US" sz="1700"/>
              <a:t>Lines 64-67 : Outputs for the stacks</a:t>
            </a:r>
          </a:p>
          <a:p>
            <a:r>
              <a:rPr lang="en-US" sz="1700"/>
              <a:t>The second file : openapi.yaml</a:t>
            </a:r>
          </a:p>
          <a:p>
            <a:pPr lvl="1"/>
            <a:r>
              <a:rPr lang="en-US" sz="1700"/>
              <a:t>Lines 1-5 : defining the Open API &amp; other info of the First API</a:t>
            </a:r>
          </a:p>
          <a:p>
            <a:pPr lvl="1"/>
            <a:r>
              <a:rPr lang="en-US" sz="1700"/>
              <a:t>Lines 7-28 : paths sections (individual endpoints, HTTP, and POST )</a:t>
            </a:r>
          </a:p>
          <a:p>
            <a:pPr lvl="1"/>
            <a:r>
              <a:rPr lang="en-US" sz="1700"/>
              <a:t>Lines 18-28 : IAM role &amp; setting the uri to merge costcalultor. </a:t>
            </a:r>
          </a:p>
          <a:p>
            <a:pPr lvl="1"/>
            <a:endParaRPr lang="en-US" sz="1700"/>
          </a:p>
          <a:p>
            <a:pPr lvl="1"/>
            <a:endParaRPr lang="en-US" sz="170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C6454A-A5F1-24CF-0D9E-98A3764F8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06"/>
          <a:stretch/>
        </p:blipFill>
        <p:spPr>
          <a:xfrm>
            <a:off x="7863840" y="887023"/>
            <a:ext cx="4014216" cy="2314289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B451E3-6465-FBE5-93A7-E4E2F734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2406"/>
          <a:stretch/>
        </p:blipFill>
        <p:spPr>
          <a:xfrm>
            <a:off x="7974394" y="4079193"/>
            <a:ext cx="3774819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82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779E5-90F6-D004-4232-1BB1EAC2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10589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.JS File Content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F6EA2F7-D046-AE2B-D959-67B87A3B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89" r="1" b="1"/>
          <a:stretch/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571248-3AE8-1FBD-3BCB-DE15C36FA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5155" y="2109296"/>
            <a:ext cx="3986155" cy="4005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First file  : cost-</a:t>
            </a:r>
            <a:r>
              <a:rPr lang="en-US" sz="2000" err="1"/>
              <a:t>calculator.js</a:t>
            </a:r>
            <a:endParaRPr lang="en-US" sz="2000"/>
          </a:p>
          <a:p>
            <a:pPr lvl="1"/>
            <a:r>
              <a:rPr lang="en-US" sz="1600"/>
              <a:t>The function receives the event parameter (</a:t>
            </a:r>
            <a:r>
              <a:rPr lang="en-US" sz="1600" err="1"/>
              <a:t>JSON</a:t>
            </a:r>
            <a:r>
              <a:rPr lang="en-US" sz="1600" err="1">
                <a:sym typeface="Wingdings" pitchFamily="2" charset="2"/>
              </a:rPr>
              <a:t>Lambda</a:t>
            </a:r>
            <a:r>
              <a:rPr lang="en-US" sz="1600">
                <a:sym typeface="Wingdings" pitchFamily="2" charset="2"/>
              </a:rPr>
              <a:t> function</a:t>
            </a:r>
            <a:r>
              <a:rPr lang="en-US" sz="1600"/>
              <a:t>)  back to the calculated cost.</a:t>
            </a:r>
          </a:p>
          <a:p>
            <a:pPr marL="0" indent="0">
              <a:buNone/>
            </a:pPr>
            <a:r>
              <a:rPr lang="en-US" sz="2000"/>
              <a:t>Second file : median-price-calculator</a:t>
            </a:r>
            <a:r>
              <a:rPr lang="en-US" sz="1600"/>
              <a:t>.</a:t>
            </a:r>
          </a:p>
          <a:p>
            <a:pPr lvl="1"/>
            <a:r>
              <a:rPr lang="en-US" sz="1600"/>
              <a:t>The function receives the event parameter (</a:t>
            </a:r>
            <a:r>
              <a:rPr lang="en-US" sz="1600" err="1"/>
              <a:t>JSON</a:t>
            </a:r>
            <a:r>
              <a:rPr lang="en-US" sz="1600" err="1">
                <a:sym typeface="Wingdings" pitchFamily="2" charset="2"/>
              </a:rPr>
              <a:t>Lambda</a:t>
            </a:r>
            <a:r>
              <a:rPr lang="en-US" sz="1600">
                <a:sym typeface="Wingdings" pitchFamily="2" charset="2"/>
              </a:rPr>
              <a:t> function</a:t>
            </a:r>
            <a:r>
              <a:rPr lang="en-US" sz="1600"/>
              <a:t>) back to the median price based on the region. 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B90009E-F02C-A66E-EF28-5D58D54B4C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465" r="1" b="1"/>
          <a:stretch/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3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F110A-2750-085F-7D79-553DA282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259977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Project Code and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385F-60FB-57FC-F381-E97248BC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/>
              <a:t>The code found in each file is provided by the AWS Project outline and is updated step by step as we followed the AWS Project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You are seeing the final code used for our finished project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After initially uploading code for the .JS files, we would only update the </a:t>
            </a:r>
            <a:r>
              <a:rPr lang="en-US" sz="2000" err="1"/>
              <a:t>openapi.yaml</a:t>
            </a:r>
            <a:r>
              <a:rPr lang="en-US" sz="2000"/>
              <a:t> and </a:t>
            </a:r>
            <a:r>
              <a:rPr lang="en-US" sz="2000" err="1"/>
              <a:t>template.yaml</a:t>
            </a:r>
            <a:r>
              <a:rPr lang="en-US" sz="2000"/>
              <a:t> files</a:t>
            </a:r>
          </a:p>
          <a:p>
            <a:pPr marL="0" indent="0">
              <a:buNone/>
            </a:pPr>
            <a:r>
              <a:rPr lang="en-US" sz="2000"/>
              <a:t>At each new step where we updated or added code, we would need to rebuild and redeploy the API</a:t>
            </a:r>
          </a:p>
          <a:p>
            <a:pPr marL="0" indent="0">
              <a:buNone/>
            </a:pPr>
            <a:endParaRPr lang="en-US" sz="2000"/>
          </a:p>
          <a:p>
            <a:pPr marL="971550" lvl="1" indent="-514350">
              <a:buFont typeface="Courier New" panose="020B0604020202020204" pitchFamily="34" charset="0"/>
              <a:buChar char="o"/>
            </a:pPr>
            <a:endParaRPr lang="en-US" sz="2000"/>
          </a:p>
          <a:p>
            <a:endParaRPr lang="en-US" sz="2000"/>
          </a:p>
        </p:txBody>
      </p:sp>
      <p:pic>
        <p:nvPicPr>
          <p:cNvPr id="30" name="Picture 29" descr="Computer script on a screen">
            <a:extLst>
              <a:ext uri="{FF2B5EF4-FFF2-40B4-BE49-F238E27FC236}">
                <a16:creationId xmlns:a16="http://schemas.microsoft.com/office/drawing/2014/main" id="{02586865-A3B7-F529-0A9B-4B6573E28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9" r="42610" b="-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482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17AD209A0FD34BA0018547342C3074" ma:contentTypeVersion="4" ma:contentTypeDescription="Create a new document." ma:contentTypeScope="" ma:versionID="4666471de53c1c7070e998c93f300306">
  <xsd:schema xmlns:xsd="http://www.w3.org/2001/XMLSchema" xmlns:xs="http://www.w3.org/2001/XMLSchema" xmlns:p="http://schemas.microsoft.com/office/2006/metadata/properties" xmlns:ns2="7c532de2-7122-45f7-a90d-04afa05ed114" targetNamespace="http://schemas.microsoft.com/office/2006/metadata/properties" ma:root="true" ma:fieldsID="228d2f39d005aeadaab7e21416a21193" ns2:_="">
    <xsd:import namespace="7c532de2-7122-45f7-a90d-04afa05ed1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532de2-7122-45f7-a90d-04afa05ed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E9DF7-78FA-4F8B-81B3-12CCB9213F2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190065F-CDBE-4AA6-BFA1-AC40D797F5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EF75A6-2817-4F90-8CB6-F20023E8EA0D}">
  <ds:schemaRefs>
    <ds:schemaRef ds:uri="7c532de2-7122-45f7-a90d-04afa05ed1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Creating an API from Scratch</vt:lpstr>
      <vt:lpstr>Agenda </vt:lpstr>
      <vt:lpstr>What is an API?</vt:lpstr>
      <vt:lpstr>Our Project</vt:lpstr>
      <vt:lpstr>Before We Get Started</vt:lpstr>
      <vt:lpstr>Starting the Project</vt:lpstr>
      <vt:lpstr>.YAML File Content</vt:lpstr>
      <vt:lpstr>.JS File Content</vt:lpstr>
      <vt:lpstr>Project Code and Steps</vt:lpstr>
      <vt:lpstr>Create the API</vt:lpstr>
      <vt:lpstr>Data Transformation and Validation</vt:lpstr>
      <vt:lpstr>Authentication and Authorization</vt:lpstr>
      <vt:lpstr>Authentication and Authorization</vt:lpstr>
      <vt:lpstr>Usage and Message Throttling  </vt:lpstr>
      <vt:lpstr>Usage and Message Throttling</vt:lpstr>
      <vt:lpstr>Test the API</vt:lpstr>
      <vt:lpstr>Test the API - Result</vt:lpstr>
      <vt:lpstr>Business Case</vt:lpstr>
      <vt:lpstr>Project Roadblocks</vt:lpstr>
      <vt:lpstr>What we Learned</vt:lpstr>
      <vt:lpstr>Project 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Villanueva, Adrian C</dc:creator>
  <cp:revision>16</cp:revision>
  <dcterms:created xsi:type="dcterms:W3CDTF">2024-05-03T02:35:10Z</dcterms:created>
  <dcterms:modified xsi:type="dcterms:W3CDTF">2024-05-17T01:09:08Z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0x0101003617AD209A0FD34BA0018547342C3074</vt:lpwstr>
  </property>
</Properties>
</file>